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5" r:id="rId2"/>
  </p:sldMasterIdLst>
  <p:notesMasterIdLst>
    <p:notesMasterId r:id="rId65"/>
  </p:notesMasterIdLst>
  <p:sldIdLst>
    <p:sldId id="256" r:id="rId3"/>
    <p:sldId id="258" r:id="rId4"/>
    <p:sldId id="260" r:id="rId5"/>
    <p:sldId id="261" r:id="rId6"/>
    <p:sldId id="264" r:id="rId7"/>
    <p:sldId id="268" r:id="rId8"/>
    <p:sldId id="267" r:id="rId9"/>
    <p:sldId id="269" r:id="rId10"/>
    <p:sldId id="270" r:id="rId11"/>
    <p:sldId id="271" r:id="rId12"/>
    <p:sldId id="262" r:id="rId13"/>
    <p:sldId id="266" r:id="rId14"/>
    <p:sldId id="265" r:id="rId15"/>
    <p:sldId id="274" r:id="rId16"/>
    <p:sldId id="273" r:id="rId17"/>
    <p:sldId id="272" r:id="rId18"/>
    <p:sldId id="276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5" r:id="rId38"/>
    <p:sldId id="299" r:id="rId39"/>
    <p:sldId id="297" r:id="rId40"/>
    <p:sldId id="301" r:id="rId41"/>
    <p:sldId id="300" r:id="rId42"/>
    <p:sldId id="305" r:id="rId43"/>
    <p:sldId id="306" r:id="rId44"/>
    <p:sldId id="307" r:id="rId45"/>
    <p:sldId id="308" r:id="rId46"/>
    <p:sldId id="317" r:id="rId47"/>
    <p:sldId id="318" r:id="rId48"/>
    <p:sldId id="319" r:id="rId49"/>
    <p:sldId id="320" r:id="rId50"/>
    <p:sldId id="321" r:id="rId51"/>
    <p:sldId id="302" r:id="rId52"/>
    <p:sldId id="303" r:id="rId53"/>
    <p:sldId id="304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294" r:id="rId63"/>
    <p:sldId id="322" r:id="rId6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403E94F9-B7A1-4EC8-A8C7-4E137E0195A8}">
          <p14:sldIdLst>
            <p14:sldId id="256"/>
            <p14:sldId id="258"/>
            <p14:sldId id="260"/>
            <p14:sldId id="261"/>
            <p14:sldId id="264"/>
            <p14:sldId id="268"/>
            <p14:sldId id="267"/>
            <p14:sldId id="269"/>
            <p14:sldId id="270"/>
            <p14:sldId id="271"/>
            <p14:sldId id="262"/>
            <p14:sldId id="266"/>
            <p14:sldId id="265"/>
            <p14:sldId id="274"/>
            <p14:sldId id="273"/>
            <p14:sldId id="272"/>
            <p14:sldId id="276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99"/>
            <p14:sldId id="297"/>
            <p14:sldId id="301"/>
            <p14:sldId id="300"/>
            <p14:sldId id="305"/>
            <p14:sldId id="306"/>
            <p14:sldId id="307"/>
            <p14:sldId id="308"/>
            <p14:sldId id="317"/>
            <p14:sldId id="318"/>
            <p14:sldId id="319"/>
            <p14:sldId id="320"/>
            <p14:sldId id="321"/>
            <p14:sldId id="302"/>
            <p14:sldId id="303"/>
            <p14:sldId id="304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294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2A2BC-CBAD-4B2D-9BD3-2141131A9CFD}" type="datetimeFigureOut">
              <a:rPr lang="en-150" smtClean="0"/>
              <a:t>18/06/2023</a:t>
            </a:fld>
            <a:endParaRPr lang="en-15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15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15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5B4B5-A0EA-43DE-83B3-A24B5316BB94}" type="slidenum">
              <a:rPr lang="en-150" smtClean="0"/>
              <a:t>‹Nº›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641806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5B4B5-A0EA-43DE-83B3-A24B5316BB94}" type="slidenum">
              <a:rPr lang="en-150" smtClean="0"/>
              <a:t>1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169563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2722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4382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9431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3043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5851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9286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24248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8137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59042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97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46111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81146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119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2813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3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530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439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89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63033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6" r:id="rId3"/>
    <p:sldLayoutId id="2147483667" r:id="rId4"/>
    <p:sldLayoutId id="2147483668" r:id="rId5"/>
    <p:sldLayoutId id="2147483671" r:id="rId6"/>
    <p:sldLayoutId id="2147483676" r:id="rId7"/>
    <p:sldLayoutId id="2147483677" r:id="rId8"/>
    <p:sldLayoutId id="2147483680" r:id="rId9"/>
    <p:sldLayoutId id="2147483682" r:id="rId10"/>
    <p:sldLayoutId id="2147483683" r:id="rId11"/>
    <p:sldLayoutId id="2147483684" r:id="rId12"/>
    <p:sldLayoutId id="2147483688" r:id="rId13"/>
    <p:sldLayoutId id="2147483689" r:id="rId14"/>
    <p:sldLayoutId id="2147483690" r:id="rId15"/>
    <p:sldLayoutId id="2147483691" r:id="rId16"/>
    <p:sldLayoutId id="2147483693" r:id="rId1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12063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10A06A-9998-19DF-2AF5-53638E560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200" y="1791221"/>
            <a:ext cx="6389600" cy="2175815"/>
          </a:xfrm>
        </p:spPr>
        <p:txBody>
          <a:bodyPr/>
          <a:lstStyle/>
          <a:p>
            <a:r>
              <a:rPr lang="es-ES" sz="3200" dirty="0"/>
              <a:t>Diseño e implementación de una red informática y sistema de monitorización de Servicios Windows</a:t>
            </a:r>
            <a:endParaRPr lang="en-150" sz="3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0E1EB4-41A4-F0A4-B699-62EEAE941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Diego Prieto Hernández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34783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DCA8-A321-8DD5-5B28-4CF9A899A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33" y="593367"/>
            <a:ext cx="6269600" cy="709340"/>
          </a:xfrm>
        </p:spPr>
        <p:txBody>
          <a:bodyPr/>
          <a:lstStyle/>
          <a:p>
            <a:r>
              <a:rPr lang="es-ES" dirty="0"/>
              <a:t>Acceso desde Workstation</a:t>
            </a:r>
            <a:endParaRPr lang="en-15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974F8CF-DF36-0BE9-97FC-B9C3B5EE2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835" y="2117597"/>
            <a:ext cx="3578098" cy="19791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E40BF19-7F45-80E6-ED29-48274A72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971" y="4283964"/>
            <a:ext cx="7884058" cy="166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6BFDCA-21A6-E04F-0092-4AC32AF06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33" y="593367"/>
            <a:ext cx="6269600" cy="684288"/>
          </a:xfrm>
        </p:spPr>
        <p:txBody>
          <a:bodyPr/>
          <a:lstStyle/>
          <a:p>
            <a:r>
              <a:rPr lang="es-ES" dirty="0"/>
              <a:t>Sistemas Operativos</a:t>
            </a:r>
            <a:endParaRPr lang="en-15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34734AF-646A-2DA9-D9D1-39D899A9F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45" y="2273833"/>
            <a:ext cx="3628371" cy="256808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A8C7057-7B63-8479-4E68-289653F06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410" y="2273833"/>
            <a:ext cx="3897592" cy="256808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BF088BA-A325-EAF1-049C-96AE8E763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6" y="2368024"/>
            <a:ext cx="3672608" cy="212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2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B4A172-6C7D-0DB8-80AD-D551219D2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de los SO</a:t>
            </a:r>
            <a:endParaRPr lang="en-15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50EA83F-13F0-80D7-D532-495D2ACB275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251333" y="2697800"/>
            <a:ext cx="2228800" cy="731200"/>
          </a:xfrm>
        </p:spPr>
        <p:txBody>
          <a:bodyPr/>
          <a:lstStyle/>
          <a:p>
            <a:r>
              <a:rPr lang="es-ES" dirty="0" err="1"/>
              <a:t>IPFire</a:t>
            </a:r>
            <a:endParaRPr lang="en-150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5A7650D6-7FE5-1810-F499-64576B5AB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1337" y="3372749"/>
            <a:ext cx="2228800" cy="15432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2 VM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2 </a:t>
            </a:r>
            <a:r>
              <a:rPr lang="es-ES" dirty="0" err="1"/>
              <a:t>vCPUs</a:t>
            </a:r>
            <a:endParaRPr lang="es-E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1 GB 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8GB HDD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5B945DB-1028-B1A8-ECBA-6FCC1DA3B901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3773833" y="2697800"/>
            <a:ext cx="2228800" cy="731200"/>
          </a:xfrm>
        </p:spPr>
        <p:txBody>
          <a:bodyPr/>
          <a:lstStyle/>
          <a:p>
            <a:r>
              <a:rPr lang="es-ES" dirty="0"/>
              <a:t>Ubuntu Server</a:t>
            </a:r>
            <a:endParaRPr lang="en-150" dirty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9AEC671A-0F84-5C00-0CE7-64B37662437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773837" y="3372749"/>
            <a:ext cx="2228800" cy="15432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1 VM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2 </a:t>
            </a:r>
            <a:r>
              <a:rPr lang="es-ES" dirty="0" err="1"/>
              <a:t>vCPUs</a:t>
            </a:r>
            <a:endParaRPr lang="es-E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2 GB 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16 GB HDD</a:t>
            </a:r>
            <a:endParaRPr lang="en-150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63E27DEE-9FA7-A440-44EC-744045D25FBC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6296333" y="2697800"/>
            <a:ext cx="2228800" cy="731200"/>
          </a:xfrm>
        </p:spPr>
        <p:txBody>
          <a:bodyPr/>
          <a:lstStyle/>
          <a:p>
            <a:r>
              <a:rPr lang="es-ES" dirty="0"/>
              <a:t>Ubuntu Desktop</a:t>
            </a:r>
            <a:endParaRPr lang="en-150" dirty="0"/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D4D19BDD-6835-3D04-2E03-95844D2A5F8B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96337" y="3372749"/>
            <a:ext cx="2228800" cy="15432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1 VM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1 </a:t>
            </a:r>
            <a:r>
              <a:rPr lang="es-ES" dirty="0" err="1"/>
              <a:t>vCPUs</a:t>
            </a:r>
            <a:endParaRPr lang="es-E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4 GB 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50 GB HDD</a:t>
            </a:r>
            <a:endParaRPr lang="en-150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6856A215-6EAA-CE19-7EB4-C45EA90BC918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8818833" y="2697800"/>
            <a:ext cx="2228800" cy="731200"/>
          </a:xfrm>
        </p:spPr>
        <p:txBody>
          <a:bodyPr/>
          <a:lstStyle/>
          <a:p>
            <a:r>
              <a:rPr lang="es-ES" dirty="0"/>
              <a:t>Windows Server</a:t>
            </a:r>
            <a:endParaRPr lang="en-150" dirty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CA792876-4751-8B13-C57A-9E49F7D5C1CC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8818837" y="3372749"/>
            <a:ext cx="2228800" cy="15432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4 VM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4 </a:t>
            </a:r>
            <a:r>
              <a:rPr lang="es-ES" dirty="0" err="1"/>
              <a:t>vCPUs</a:t>
            </a:r>
            <a:endParaRPr lang="es-E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8 GB 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/>
              <a:t>40 GB HDD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41129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DFDF5C-D635-8FE6-BDB6-289738925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Comunicación entre sites</a:t>
            </a:r>
            <a:endParaRPr lang="en-15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831D6C-6F56-70EB-F87B-7B0385395A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750677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609498-7596-0308-A307-F9CD8B03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593367"/>
            <a:ext cx="6643109" cy="1255200"/>
          </a:xfrm>
        </p:spPr>
        <p:txBody>
          <a:bodyPr/>
          <a:lstStyle/>
          <a:p>
            <a:r>
              <a:rPr lang="es-ES" dirty="0"/>
              <a:t>Configuración de los firewalls</a:t>
            </a:r>
            <a:endParaRPr lang="en-15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FFE1FF-4BFF-EB14-00DD-26151AD8F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338" y="2573255"/>
            <a:ext cx="7579340" cy="156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DC5AF12-EE97-C58E-3D6C-A58577110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76" y="4616894"/>
            <a:ext cx="5501132" cy="1038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222BDC5-7855-C0BB-3AE3-8184B43FA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16894"/>
            <a:ext cx="5744510" cy="10382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5733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609498-7596-0308-A307-F9CD8B03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593367"/>
            <a:ext cx="6643109" cy="1255200"/>
          </a:xfrm>
        </p:spPr>
        <p:txBody>
          <a:bodyPr/>
          <a:lstStyle/>
          <a:p>
            <a:r>
              <a:rPr lang="es-ES" dirty="0"/>
              <a:t>Configuración del Enrutador</a:t>
            </a:r>
            <a:endParaRPr lang="en-15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4CCE178-6C8F-56D6-6A7F-B1EE9F427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77" y="2186155"/>
            <a:ext cx="4747736" cy="337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84C2DB1-00F8-4A67-67A5-D592AEC22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90" y="3429000"/>
            <a:ext cx="6523533" cy="987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0908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DFDF5C-D635-8FE6-BDB6-289738925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604" y="3429000"/>
            <a:ext cx="9072792" cy="798400"/>
          </a:xfrm>
        </p:spPr>
        <p:txBody>
          <a:bodyPr/>
          <a:lstStyle/>
          <a:p>
            <a:r>
              <a:rPr lang="es-ES" dirty="0"/>
              <a:t>Instalación y Configuración de Servicios</a:t>
            </a:r>
            <a:endParaRPr lang="en-15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831D6C-6F56-70EB-F87B-7B0385395A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130484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A96CFF-1B40-F1FA-DF75-CBB1148C2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Servicios Instalados</a:t>
            </a:r>
            <a:endParaRPr lang="en-15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9C82D1-A278-596F-C371-9FDB440D5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DHCP</a:t>
            </a:r>
          </a:p>
          <a:p>
            <a:r>
              <a:rPr lang="es-ES" dirty="0"/>
              <a:t>Servidor de Impresión</a:t>
            </a:r>
          </a:p>
          <a:p>
            <a:r>
              <a:rPr lang="es-ES" dirty="0"/>
              <a:t>Servidor de archivos</a:t>
            </a:r>
          </a:p>
          <a:p>
            <a:r>
              <a:rPr lang="es-ES" dirty="0"/>
              <a:t>DNS</a:t>
            </a:r>
          </a:p>
          <a:p>
            <a:r>
              <a:rPr lang="es-ES" dirty="0"/>
              <a:t>AD</a:t>
            </a:r>
          </a:p>
          <a:p>
            <a:r>
              <a:rPr lang="es-ES" dirty="0"/>
              <a:t>XAMPP</a:t>
            </a:r>
          </a:p>
          <a:p>
            <a:r>
              <a:rPr lang="es-ES" dirty="0"/>
              <a:t>FileZilla Server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116635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DFDF5C-D635-8FE6-BDB6-289738925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Replicación de AD y MySQL</a:t>
            </a:r>
            <a:endParaRPr lang="en-15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831D6C-6F56-70EB-F87B-7B0385395A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446570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EF7586-4835-C374-E49C-88669254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Replicación de AD</a:t>
            </a:r>
            <a:endParaRPr lang="en-15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5D1D3B-ACA6-C468-BD4F-CFAFC42FE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1333" y="2212367"/>
            <a:ext cx="6595200" cy="1536673"/>
          </a:xfrm>
        </p:spPr>
        <p:txBody>
          <a:bodyPr/>
          <a:lstStyle/>
          <a:p>
            <a:pPr marL="643462" indent="-457200">
              <a:buFont typeface="+mj-lt"/>
              <a:buAutoNum type="arabicPeriod"/>
            </a:pPr>
            <a:r>
              <a:rPr lang="es-ES" dirty="0"/>
              <a:t>Creación de Sites en el servidor principal</a:t>
            </a:r>
          </a:p>
          <a:p>
            <a:pPr marL="643462" indent="-457200">
              <a:buFont typeface="+mj-lt"/>
              <a:buAutoNum type="arabicPeriod"/>
            </a:pPr>
            <a:r>
              <a:rPr lang="es-ES" dirty="0"/>
              <a:t>Promover el servidor secundario a DC</a:t>
            </a:r>
          </a:p>
          <a:p>
            <a:pPr marL="643462" indent="-457200">
              <a:buFont typeface="+mj-lt"/>
              <a:buAutoNum type="arabicPeriod"/>
            </a:pPr>
            <a:r>
              <a:rPr lang="es-ES" dirty="0"/>
              <a:t>Generar los conectores de replicación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122688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3B15C8B8-8A53-0413-B4DD-8976A92623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09ACC3-B509-C4D6-3F65-360393DF1A9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643462" indent="-457200">
              <a:buFont typeface="+mj-lt"/>
              <a:buAutoNum type="arabicPeriod"/>
            </a:pPr>
            <a:r>
              <a:rPr lang="es-ES" dirty="0"/>
              <a:t>Recursos Hardware</a:t>
            </a:r>
          </a:p>
          <a:p>
            <a:pPr marL="643462" indent="-457200">
              <a:buFont typeface="+mj-lt"/>
              <a:buAutoNum type="arabicPeriod"/>
            </a:pPr>
            <a:r>
              <a:rPr lang="es-ES" dirty="0"/>
              <a:t>Diseño de la red</a:t>
            </a:r>
          </a:p>
          <a:p>
            <a:pPr marL="643462" indent="-457200">
              <a:buFont typeface="+mj-lt"/>
              <a:buAutoNum type="arabicPeriod"/>
            </a:pPr>
            <a:r>
              <a:rPr lang="es-ES" dirty="0"/>
              <a:t>Creación del entorno virtual</a:t>
            </a:r>
          </a:p>
          <a:p>
            <a:pPr marL="643462" indent="-457200">
              <a:buFont typeface="+mj-lt"/>
              <a:buAutoNum type="arabicPeriod"/>
            </a:pPr>
            <a:r>
              <a:rPr lang="es-ES" dirty="0"/>
              <a:t>Comunicación entre sites</a:t>
            </a:r>
          </a:p>
          <a:p>
            <a:pPr marL="643462" indent="-457200">
              <a:buFont typeface="+mj-lt"/>
              <a:buAutoNum type="arabicPeriod"/>
            </a:pPr>
            <a:r>
              <a:rPr lang="es-ES" dirty="0"/>
              <a:t>Instalación y Configuración de Servicios</a:t>
            </a:r>
          </a:p>
          <a:p>
            <a:pPr marL="643462" indent="-457200">
              <a:buFont typeface="+mj-lt"/>
              <a:buAutoNum type="arabicPeriod"/>
            </a:pPr>
            <a:r>
              <a:rPr lang="es-ES" dirty="0"/>
              <a:t>Replicación de AD y MYSQL</a:t>
            </a:r>
          </a:p>
          <a:p>
            <a:pPr marL="643462" indent="-457200">
              <a:buFont typeface="+mj-lt"/>
              <a:buAutoNum type="arabicPeriod"/>
            </a:pPr>
            <a:r>
              <a:rPr lang="es-ES" dirty="0"/>
              <a:t>Creación de bases de datos SQL</a:t>
            </a:r>
          </a:p>
          <a:p>
            <a:pPr marL="643462" indent="-457200">
              <a:buFont typeface="+mj-lt"/>
              <a:buAutoNum type="arabicPeriod"/>
            </a:pPr>
            <a:r>
              <a:rPr lang="es-ES" dirty="0"/>
              <a:t>Logs BBDD</a:t>
            </a:r>
          </a:p>
          <a:p>
            <a:pPr marL="643462" indent="-457200">
              <a:buFont typeface="+mj-lt"/>
              <a:buAutoNum type="arabicPeriod"/>
            </a:pPr>
            <a:r>
              <a:rPr lang="es-ES" dirty="0"/>
              <a:t>Creación de Scripts </a:t>
            </a:r>
            <a:r>
              <a:rPr lang="es-ES" dirty="0" err="1"/>
              <a:t>Poweshell</a:t>
            </a:r>
            <a:endParaRPr lang="es-ES" dirty="0"/>
          </a:p>
          <a:p>
            <a:pPr marL="643462" indent="-457200">
              <a:buFont typeface="+mj-lt"/>
              <a:buAutoNum type="arabicPeriod"/>
            </a:pPr>
            <a:r>
              <a:rPr lang="es-ES" dirty="0"/>
              <a:t>Automatización de Scripts</a:t>
            </a:r>
          </a:p>
          <a:p>
            <a:pPr marL="643462" indent="-457200">
              <a:buFont typeface="+mj-lt"/>
              <a:buAutoNum type="arabicPeriod"/>
            </a:pPr>
            <a:r>
              <a:rPr lang="es-ES" dirty="0"/>
              <a:t>Creación de la página web</a:t>
            </a:r>
          </a:p>
          <a:p>
            <a:pPr marL="643462" indent="-457200">
              <a:buFont typeface="+mj-lt"/>
              <a:buAutoNum type="arabicPeriod"/>
            </a:pPr>
            <a:endParaRPr lang="es-ES" dirty="0"/>
          </a:p>
          <a:p>
            <a:pPr marL="643462" indent="-457200">
              <a:buFont typeface="+mj-lt"/>
              <a:buAutoNum type="arabicPeriod"/>
            </a:pPr>
            <a:endParaRPr lang="en-15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D33C4F2-AB23-51BB-369E-1E0F5721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246939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DCA8-A321-8DD5-5B28-4CF9A899A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33" y="593367"/>
            <a:ext cx="6269600" cy="709340"/>
          </a:xfrm>
        </p:spPr>
        <p:txBody>
          <a:bodyPr/>
          <a:lstStyle/>
          <a:p>
            <a:r>
              <a:rPr lang="es-ES" dirty="0"/>
              <a:t>Replicación de AD</a:t>
            </a:r>
            <a:endParaRPr lang="en-15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74408A-2688-9513-8458-BE6E45D5C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33" y="1859235"/>
            <a:ext cx="6269600" cy="44053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2781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DCA8-A321-8DD5-5B28-4CF9A899A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33" y="593367"/>
            <a:ext cx="6269600" cy="709340"/>
          </a:xfrm>
        </p:spPr>
        <p:txBody>
          <a:bodyPr/>
          <a:lstStyle/>
          <a:p>
            <a:r>
              <a:rPr lang="es-ES" dirty="0"/>
              <a:t>Replicación de AD</a:t>
            </a:r>
            <a:endParaRPr lang="en-15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46CEE1-9906-7552-F7F3-A9BCEE38A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372" y="2076513"/>
            <a:ext cx="5400039" cy="3987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0D76B09-ABF1-E883-4CD6-1B573A357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89" y="2076513"/>
            <a:ext cx="5400040" cy="3966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0174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DCA8-A321-8DD5-5B28-4CF9A899A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33" y="593367"/>
            <a:ext cx="6269600" cy="709340"/>
          </a:xfrm>
        </p:spPr>
        <p:txBody>
          <a:bodyPr/>
          <a:lstStyle/>
          <a:p>
            <a:r>
              <a:rPr lang="es-ES" dirty="0"/>
              <a:t>Replicación de AD</a:t>
            </a:r>
            <a:endParaRPr lang="en-15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8E4EBB-BE9E-085B-9EF5-B0F25CFEE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033" y="2179574"/>
            <a:ext cx="7777095" cy="1913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6A2275F-5301-9A55-4ADB-4FDA2113F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033" y="4351454"/>
            <a:ext cx="7780811" cy="19131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299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EF7586-4835-C374-E49C-88669254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Replicación de MySQL</a:t>
            </a:r>
            <a:endParaRPr lang="en-15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5D1D3B-ACA6-C468-BD4F-CFAFC42FE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1333" y="2212367"/>
            <a:ext cx="6595200" cy="1536673"/>
          </a:xfrm>
        </p:spPr>
        <p:txBody>
          <a:bodyPr/>
          <a:lstStyle/>
          <a:p>
            <a:pPr marL="643462" indent="-457200">
              <a:buFont typeface="+mj-lt"/>
              <a:buAutoNum type="arabicPeriod"/>
            </a:pPr>
            <a:r>
              <a:rPr lang="es-ES" dirty="0"/>
              <a:t>Activar la replicación en </a:t>
            </a:r>
            <a:r>
              <a:rPr lang="es-ES" dirty="0" err="1"/>
              <a:t>phpMyAdmin</a:t>
            </a:r>
            <a:endParaRPr lang="es-ES" dirty="0"/>
          </a:p>
          <a:p>
            <a:pPr marL="643462" indent="-457200">
              <a:buFont typeface="+mj-lt"/>
              <a:buAutoNum type="arabicPeriod"/>
            </a:pPr>
            <a:r>
              <a:rPr lang="es-ES" dirty="0"/>
              <a:t>Crear un usuario de replicación</a:t>
            </a:r>
          </a:p>
          <a:p>
            <a:pPr marL="643462" indent="-457200">
              <a:buFont typeface="+mj-lt"/>
              <a:buAutoNum type="arabicPeriod"/>
            </a:pPr>
            <a:r>
              <a:rPr lang="es-ES" dirty="0"/>
              <a:t>Crear rutas de log en el servidor de replicación</a:t>
            </a:r>
          </a:p>
          <a:p>
            <a:pPr marL="643462" indent="-457200">
              <a:buFont typeface="+mj-lt"/>
              <a:buAutoNum type="arabicPeriod"/>
            </a:pPr>
            <a:r>
              <a:rPr lang="es-ES" dirty="0"/>
              <a:t>Cambiar el master en </a:t>
            </a:r>
            <a:r>
              <a:rPr lang="es-ES" dirty="0" err="1"/>
              <a:t>slave</a:t>
            </a:r>
            <a:r>
              <a:rPr lang="es-ES" dirty="0"/>
              <a:t> para replicar 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331293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DCA8-A321-8DD5-5B28-4CF9A899A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33" y="593367"/>
            <a:ext cx="6269600" cy="709340"/>
          </a:xfrm>
        </p:spPr>
        <p:txBody>
          <a:bodyPr/>
          <a:lstStyle/>
          <a:p>
            <a:r>
              <a:rPr lang="es-ES" dirty="0"/>
              <a:t>Replicación de MySQL</a:t>
            </a:r>
            <a:endParaRPr lang="en-15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EC594C-749E-43D6-8620-0DBDDCD2EC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81" y="2569464"/>
            <a:ext cx="10944438" cy="3119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851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DCA8-A321-8DD5-5B28-4CF9A899A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33" y="593367"/>
            <a:ext cx="6269600" cy="709340"/>
          </a:xfrm>
        </p:spPr>
        <p:txBody>
          <a:bodyPr/>
          <a:lstStyle/>
          <a:p>
            <a:r>
              <a:rPr lang="es-ES" dirty="0"/>
              <a:t>Replicación de MySQL</a:t>
            </a:r>
            <a:endParaRPr lang="en-15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3534572-0937-F562-AD7F-71C09C29A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32" y="1776856"/>
            <a:ext cx="6109587" cy="45541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3767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DCA8-A321-8DD5-5B28-4CF9A899A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33" y="593367"/>
            <a:ext cx="6269600" cy="709340"/>
          </a:xfrm>
        </p:spPr>
        <p:txBody>
          <a:bodyPr/>
          <a:lstStyle/>
          <a:p>
            <a:r>
              <a:rPr lang="es-ES" dirty="0"/>
              <a:t>Replicación de MySQL</a:t>
            </a:r>
            <a:endParaRPr lang="en-15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85BB30C-6A74-53AF-4860-68A5AD21B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32" y="2157856"/>
            <a:ext cx="6318221" cy="1089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992601C-5260-E24C-D777-E825B5419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32" y="3884806"/>
            <a:ext cx="10317757" cy="1901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142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DFDF5C-D635-8FE6-BDB6-289738925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200" y="3429000"/>
            <a:ext cx="7155600" cy="798400"/>
          </a:xfrm>
        </p:spPr>
        <p:txBody>
          <a:bodyPr/>
          <a:lstStyle/>
          <a:p>
            <a:r>
              <a:rPr lang="es-ES" dirty="0"/>
              <a:t>Creación de bases de datos SQL</a:t>
            </a:r>
            <a:endParaRPr lang="en-15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831D6C-6F56-70EB-F87B-7B0385395A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389382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E9514-A739-CAA8-D552-36284FF13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Creación de una BBDD</a:t>
            </a:r>
            <a:endParaRPr lang="en-15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13A6424-E169-7296-9209-B13B0EDF4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485" y="2357011"/>
            <a:ext cx="4276630" cy="702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358AE74-36B6-D630-71C5-C4E1D46C2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485" y="3496630"/>
            <a:ext cx="4247481" cy="820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54B291C-8870-EFD8-EB88-B71690D96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485" y="4782364"/>
            <a:ext cx="4247481" cy="7022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2522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E9514-A739-CAA8-D552-36284FF13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Creación de una Tabla</a:t>
            </a:r>
            <a:endParaRPr lang="en-15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8177701-8EF8-7CE2-52E8-D6159415D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33" y="2299843"/>
            <a:ext cx="7956675" cy="3574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531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85476D-F0A7-0811-B7B1-355C957C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Recursos hardware</a:t>
            </a:r>
            <a:br>
              <a:rPr lang="es-ES" dirty="0"/>
            </a:br>
            <a:br>
              <a:rPr lang="es-ES" sz="1600" dirty="0"/>
            </a:br>
            <a:endParaRPr lang="en-15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8009AC-961C-E4D7-700D-5185F2D2A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1332" y="2880632"/>
            <a:ext cx="4216779" cy="2731200"/>
          </a:xfrm>
        </p:spPr>
        <p:txBody>
          <a:bodyPr/>
          <a:lstStyle/>
          <a:p>
            <a:pPr marL="114300" indent="0"/>
            <a:r>
              <a:rPr lang="es-ES" sz="2000" dirty="0">
                <a:solidFill>
                  <a:schemeClr val="accent1"/>
                </a:solidFill>
                <a:latin typeface="Montserrat ExtraBold"/>
                <a:sym typeface="Montserrat ExtraBold"/>
              </a:rPr>
              <a:t>Dell </a:t>
            </a:r>
            <a:r>
              <a:rPr lang="es-ES" sz="2000" dirty="0" err="1">
                <a:solidFill>
                  <a:schemeClr val="accent1"/>
                </a:solidFill>
                <a:latin typeface="Montserrat ExtraBold"/>
                <a:sym typeface="Montserrat ExtraBold"/>
              </a:rPr>
              <a:t>PowerEdge</a:t>
            </a:r>
            <a:r>
              <a:rPr lang="es-ES" sz="2000" dirty="0">
                <a:solidFill>
                  <a:schemeClr val="accent1"/>
                </a:solidFill>
                <a:latin typeface="Montserrat ExtraBold"/>
                <a:sym typeface="Montserrat ExtraBold"/>
              </a:rPr>
              <a:t> R720</a:t>
            </a:r>
          </a:p>
          <a:p>
            <a:pPr marL="114300" indent="0"/>
            <a:endParaRPr lang="es-ES" sz="2000" dirty="0">
              <a:solidFill>
                <a:schemeClr val="accent1"/>
              </a:solidFill>
              <a:latin typeface="Montserrat ExtraBold"/>
              <a:sym typeface="Montserrat ExtraBold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64GB 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13TB Almacenamiento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pt-BR" dirty="0"/>
              <a:t>Intel(R) Xeon(R) E5-2690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s-ES" dirty="0" err="1"/>
              <a:t>Vmware</a:t>
            </a:r>
            <a:r>
              <a:rPr lang="es-ES" dirty="0"/>
              <a:t> ESXI</a:t>
            </a:r>
            <a:endParaRPr lang="en-15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36249C-E9E0-7623-846E-EF606B3B7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237" y="2226824"/>
            <a:ext cx="3385008" cy="338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66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003B9-1533-8853-4FAA-92C08F9CC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BBDD INFO_AD</a:t>
            </a:r>
            <a:endParaRPr lang="en-15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1B4CB4-F2B8-1F69-7278-227141CA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25" y="4274858"/>
            <a:ext cx="4474213" cy="1565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A4C032A-5A50-FF0C-DD4C-7E5BD1CA4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295" y="3109939"/>
            <a:ext cx="3939436" cy="15669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E19BAB3-7A7F-C790-52C8-5DF139937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425" y="1694497"/>
            <a:ext cx="4633282" cy="156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72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003B9-1533-8853-4FAA-92C08F9CC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5079"/>
            <a:ext cx="7269480" cy="1255200"/>
          </a:xfrm>
        </p:spPr>
        <p:txBody>
          <a:bodyPr/>
          <a:lstStyle/>
          <a:p>
            <a:r>
              <a:rPr lang="es-ES" dirty="0"/>
              <a:t>BBDD INFO_CARPETAS_COMPARTIDAS</a:t>
            </a:r>
            <a:endParaRPr lang="en-15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388481B-5620-FD0B-143A-CD708ED33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3046880"/>
            <a:ext cx="4582438" cy="199143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D866075-F13E-DF9D-A781-E02E79D9D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0" y="4573269"/>
            <a:ext cx="5193221" cy="18136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D3D8021-817C-772F-F89D-AE2D1B662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71" y="2184255"/>
            <a:ext cx="5193221" cy="114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17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003B9-1533-8853-4FAA-92C08F9CC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33" y="593367"/>
            <a:ext cx="6269600" cy="860529"/>
          </a:xfrm>
        </p:spPr>
        <p:txBody>
          <a:bodyPr/>
          <a:lstStyle/>
          <a:p>
            <a:r>
              <a:rPr lang="es-ES" dirty="0"/>
              <a:t>BBDD INFO_DHCP</a:t>
            </a:r>
            <a:endParaRPr lang="en-15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219767-8F2C-1D0C-82FD-F1F7D293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89" y="2053628"/>
            <a:ext cx="2657474" cy="181560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014205E-824A-6444-3D3F-C031D145C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110" y="2951276"/>
            <a:ext cx="3418170" cy="183590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73ED1ED-040F-8D70-C12C-9C4FD74F0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3" y="4724726"/>
            <a:ext cx="2183012" cy="153587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889664C-F707-E5EB-5DDC-F9E9BBFE5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89" y="4728759"/>
            <a:ext cx="3631431" cy="153587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39233C8-A353-5001-8005-683B40EFA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099" y="2025757"/>
            <a:ext cx="2657474" cy="184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69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003B9-1533-8853-4FAA-92C08F9CC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BBDD INFO_DNS</a:t>
            </a:r>
            <a:endParaRPr lang="en-15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840E63-6943-38A7-30F9-EC0A11AD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55" y="2486417"/>
            <a:ext cx="4058433" cy="206361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D82C22B-FE6F-E935-B7CA-68F830049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791" y="2486417"/>
            <a:ext cx="4697390" cy="201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23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003B9-1533-8853-4FAA-92C08F9CC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33" y="593367"/>
            <a:ext cx="6269600" cy="796521"/>
          </a:xfrm>
        </p:spPr>
        <p:txBody>
          <a:bodyPr/>
          <a:lstStyle/>
          <a:p>
            <a:r>
              <a:rPr lang="es-ES" dirty="0"/>
              <a:t>BBDD INFO_EQUIPOS</a:t>
            </a:r>
            <a:endParaRPr lang="en-15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25C077-9022-CC6D-0AD1-26E00D5A8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32" y="2748724"/>
            <a:ext cx="4435483" cy="226666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21B6E92-F63F-2A31-A795-DEF1CD325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187" y="2654779"/>
            <a:ext cx="3786808" cy="24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6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003B9-1533-8853-4FAA-92C08F9CC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BBDD INFO_IMPRESORAS</a:t>
            </a:r>
            <a:endParaRPr lang="en-15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F5726D-6E5A-B139-D975-2A3315A1B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33" y="1654770"/>
            <a:ext cx="2731944" cy="222225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DA257F5-6879-F0A3-BE7F-5856C34A0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910" y="4025343"/>
            <a:ext cx="3877523" cy="17997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2FBF612-D26B-B1C9-E538-2AF52870E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910" y="1764093"/>
            <a:ext cx="3263747" cy="191913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C57F48A-BEBC-F88A-E2A8-B330D7B4F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681" y="4128739"/>
            <a:ext cx="2887248" cy="189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00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DFDF5C-D635-8FE6-BDB6-289738925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Logs BBDD</a:t>
            </a:r>
            <a:endParaRPr lang="en-15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831D6C-6F56-70EB-F87B-7B0385395A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16971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0E167-450D-E124-B851-6E5C80DE4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Ruta y formato</a:t>
            </a:r>
            <a:endParaRPr lang="en-15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E64C84-06BE-5A6C-82DA-1AE2C91A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1333" y="3247900"/>
            <a:ext cx="6921900" cy="2731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“/</a:t>
            </a:r>
            <a:r>
              <a:rPr lang="es-ES" dirty="0" err="1"/>
              <a:t>opt</a:t>
            </a:r>
            <a:r>
              <a:rPr lang="es-ES" dirty="0"/>
              <a:t>/</a:t>
            </a:r>
            <a:r>
              <a:rPr lang="es-ES" dirty="0" err="1"/>
              <a:t>lampp</a:t>
            </a:r>
            <a:r>
              <a:rPr lang="es-ES" dirty="0"/>
              <a:t>/</a:t>
            </a:r>
            <a:r>
              <a:rPr lang="es-ES" dirty="0" err="1"/>
              <a:t>mysql</a:t>
            </a:r>
            <a:r>
              <a:rPr lang="es-ES" dirty="0"/>
              <a:t>/</a:t>
            </a:r>
            <a:r>
              <a:rPr lang="es-ES" dirty="0" err="1"/>
              <a:t>logs_Servicios</a:t>
            </a:r>
            <a:r>
              <a:rPr lang="es-ES" dirty="0"/>
              <a:t>/&lt;</a:t>
            </a:r>
            <a:r>
              <a:rPr lang="es-ES" dirty="0" err="1"/>
              <a:t>CarpetaServicio</a:t>
            </a:r>
            <a:r>
              <a:rPr lang="es-ES" dirty="0"/>
              <a:t>&gt;/”</a:t>
            </a:r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  <a:p>
            <a:pPr marL="472012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Formato .</a:t>
            </a:r>
            <a:r>
              <a:rPr lang="es-ES" dirty="0" err="1"/>
              <a:t>csv</a:t>
            </a:r>
            <a:endParaRPr lang="en-150" dirty="0"/>
          </a:p>
          <a:p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195996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003B9-1533-8853-4FAA-92C08F9CC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362" y="610404"/>
            <a:ext cx="7120100" cy="1255200"/>
          </a:xfrm>
        </p:spPr>
        <p:txBody>
          <a:bodyPr/>
          <a:lstStyle/>
          <a:p>
            <a:r>
              <a:rPr lang="es-ES" dirty="0"/>
              <a:t>Creación de los procedimientos</a:t>
            </a:r>
            <a:endParaRPr lang="en-150" dirty="0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95BEF6F7-25F3-7D14-98C9-6F4E650CE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350" y="2443145"/>
            <a:ext cx="6006316" cy="399397"/>
          </a:xfrm>
          <a:prstGeom prst="rect">
            <a:avLst/>
          </a:prstGeom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56F7709F-F713-219A-B870-D4EC3CE28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350" y="3997653"/>
            <a:ext cx="4405096" cy="542925"/>
          </a:xfrm>
          <a:prstGeom prst="rect">
            <a:avLst/>
          </a:prstGeom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D7099255-51BC-1D08-782E-A1E3BE74E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350" y="3028272"/>
            <a:ext cx="4462826" cy="78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32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003B9-1533-8853-4FAA-92C08F9CC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362" y="610404"/>
            <a:ext cx="7120100" cy="1255200"/>
          </a:xfrm>
        </p:spPr>
        <p:txBody>
          <a:bodyPr/>
          <a:lstStyle/>
          <a:p>
            <a:r>
              <a:rPr lang="es-ES" dirty="0"/>
              <a:t>Creación de los procedimientos</a:t>
            </a:r>
            <a:endParaRPr lang="en-150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88785685-A359-8D48-8B2C-2F508D427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588" y="1526516"/>
            <a:ext cx="3646248" cy="616090"/>
          </a:xfrm>
          <a:prstGeom prst="rect">
            <a:avLst/>
          </a:prstGeom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6A42E9C4-6F8F-3CBB-3881-1740F0857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88" y="4562307"/>
            <a:ext cx="3151470" cy="1023423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A4283FD7-878B-B2F3-1C6C-B27F833BF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588" y="2380729"/>
            <a:ext cx="4946730" cy="681909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7B534EE7-6729-3F5E-2A3E-CDFCDC906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588" y="3300761"/>
            <a:ext cx="9258712" cy="10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57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78636E0-157E-E2BF-0C9C-4F0323E05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93" y="0"/>
            <a:ext cx="10890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08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496E9-18B2-5BF8-AD37-F99BE96B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Acceso a logs</a:t>
            </a:r>
            <a:endParaRPr lang="en-15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9920821-FDC7-778C-AA8D-5EEE90A00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60" y="1986691"/>
            <a:ext cx="6156542" cy="3491069"/>
          </a:xfrm>
          <a:prstGeom prst="rect">
            <a:avLst/>
          </a:prstGeom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8401541C-2790-15F7-BAE4-449F139C7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875" y="3268497"/>
            <a:ext cx="5246665" cy="130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92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DFDF5C-D635-8FE6-BDB6-289738925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296" y="3819738"/>
            <a:ext cx="6691200" cy="798400"/>
          </a:xfrm>
        </p:spPr>
        <p:txBody>
          <a:bodyPr/>
          <a:lstStyle/>
          <a:p>
            <a:r>
              <a:rPr lang="es-ES" dirty="0"/>
              <a:t>Creación de scripts Powershell</a:t>
            </a:r>
            <a:endParaRPr lang="en-15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831D6C-6F56-70EB-F87B-7B0385395A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7194244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496E9-18B2-5BF8-AD37-F99BE96B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Conector .NET</a:t>
            </a:r>
            <a:endParaRPr lang="en-150" dirty="0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8CD58FE0-3C4A-7152-7341-9E5DBFB81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130" y="2132428"/>
            <a:ext cx="5124415" cy="4132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2457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496E9-18B2-5BF8-AD37-F99BE96B6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879" y="593367"/>
            <a:ext cx="6857054" cy="1255200"/>
          </a:xfrm>
        </p:spPr>
        <p:txBody>
          <a:bodyPr/>
          <a:lstStyle/>
          <a:p>
            <a:r>
              <a:rPr lang="es-ES" dirty="0"/>
              <a:t>Conexión con la base de datos</a:t>
            </a:r>
            <a:endParaRPr lang="en-150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19708D16-84CB-73ED-0F73-09C1353E7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79" y="2143451"/>
            <a:ext cx="9782828" cy="2571098"/>
          </a:xfrm>
          <a:prstGeom prst="rect">
            <a:avLst/>
          </a:prstGeom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FB7F1ACF-EBA5-1820-130E-65FA01EFA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79" y="4948628"/>
            <a:ext cx="7033365" cy="14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08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0491F-641F-12FF-CE75-120CCD2C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CMDLTS AD</a:t>
            </a:r>
            <a:endParaRPr lang="en-15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E74FB8-94D6-6418-BAD4-B559463A0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Get-AdUser</a:t>
            </a:r>
            <a:r>
              <a:rPr lang="es-ES" dirty="0"/>
              <a:t> -</a:t>
            </a:r>
            <a:r>
              <a:rPr lang="es-ES" dirty="0" err="1"/>
              <a:t>Filter</a:t>
            </a:r>
            <a:r>
              <a:rPr lang="es-ES" dirty="0"/>
              <a:t> *</a:t>
            </a:r>
          </a:p>
          <a:p>
            <a:endParaRPr lang="es-ES" dirty="0"/>
          </a:p>
          <a:p>
            <a:r>
              <a:rPr lang="es-ES" dirty="0" err="1"/>
              <a:t>Get-AdGroup</a:t>
            </a:r>
            <a:r>
              <a:rPr lang="es-ES" dirty="0"/>
              <a:t> -</a:t>
            </a:r>
            <a:r>
              <a:rPr lang="es-ES" dirty="0" err="1"/>
              <a:t>Filter</a:t>
            </a:r>
            <a:r>
              <a:rPr lang="es-ES" dirty="0"/>
              <a:t> *</a:t>
            </a:r>
          </a:p>
          <a:p>
            <a:endParaRPr lang="es-ES" dirty="0"/>
          </a:p>
          <a:p>
            <a:r>
              <a:rPr lang="es-ES" dirty="0" err="1"/>
              <a:t>Get-AdComputer</a:t>
            </a:r>
            <a:r>
              <a:rPr lang="es-ES" dirty="0"/>
              <a:t> -</a:t>
            </a:r>
            <a:r>
              <a:rPr lang="es-ES" dirty="0" err="1"/>
              <a:t>Filter</a:t>
            </a:r>
            <a:r>
              <a:rPr lang="es-ES" dirty="0"/>
              <a:t> *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700115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0491F-641F-12FF-CE75-120CCD2C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CMDLTS DHCP</a:t>
            </a:r>
            <a:endParaRPr lang="en-15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E74FB8-94D6-6418-BAD4-B559463A0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Get-DHCPServerv4Scope -</a:t>
            </a:r>
            <a:r>
              <a:rPr lang="es-ES" dirty="0" err="1"/>
              <a:t>ComputerName</a:t>
            </a:r>
            <a:r>
              <a:rPr lang="es-ES" dirty="0"/>
              <a:t> 192.168.1.2</a:t>
            </a:r>
          </a:p>
          <a:p>
            <a:endParaRPr lang="es-ES" dirty="0"/>
          </a:p>
          <a:p>
            <a:r>
              <a:rPr lang="es-ES" dirty="0"/>
              <a:t>Get-DhcpServerv4OptionValue -</a:t>
            </a:r>
            <a:r>
              <a:rPr lang="es-ES" dirty="0" err="1"/>
              <a:t>ComputerName</a:t>
            </a:r>
            <a:r>
              <a:rPr lang="es-ES" dirty="0"/>
              <a:t> 192.168.1.2 -</a:t>
            </a:r>
            <a:r>
              <a:rPr lang="es-ES" dirty="0" err="1"/>
              <a:t>ScopeID</a:t>
            </a:r>
            <a:r>
              <a:rPr lang="es-ES" dirty="0"/>
              <a:t> $</a:t>
            </a:r>
            <a:r>
              <a:rPr lang="es-ES" dirty="0" err="1"/>
              <a:t>Ambito.ScopeId</a:t>
            </a:r>
            <a:endParaRPr lang="es-ES" dirty="0"/>
          </a:p>
          <a:p>
            <a:endParaRPr lang="es-ES" dirty="0"/>
          </a:p>
          <a:p>
            <a:r>
              <a:rPr lang="it-IT" dirty="0"/>
              <a:t>Get-DhcpServerv4Reservation -ComputerName 192.168.1.2 -ScopeID $Ambito.ScopeId</a:t>
            </a:r>
          </a:p>
          <a:p>
            <a:endParaRPr lang="it-IT" dirty="0"/>
          </a:p>
          <a:p>
            <a:r>
              <a:rPr lang="es-ES" dirty="0"/>
              <a:t>Get-DHCPServerv4ScopeStatistics -</a:t>
            </a:r>
            <a:r>
              <a:rPr lang="es-ES" dirty="0" err="1"/>
              <a:t>ComputerName</a:t>
            </a:r>
            <a:r>
              <a:rPr lang="es-ES" dirty="0"/>
              <a:t> 192.168.1.2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421551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0491F-641F-12FF-CE75-120CCD2C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32" y="593367"/>
            <a:ext cx="7222525" cy="1255200"/>
          </a:xfrm>
        </p:spPr>
        <p:txBody>
          <a:bodyPr/>
          <a:lstStyle/>
          <a:p>
            <a:r>
              <a:rPr lang="es-ES" dirty="0"/>
              <a:t>CMDLTS Carpetas Compartidas</a:t>
            </a:r>
            <a:endParaRPr lang="en-15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E74FB8-94D6-6418-BAD4-B559463A0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Get-SmbShare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Get-SmbShareAccess</a:t>
            </a:r>
            <a:r>
              <a:rPr lang="es-ES" dirty="0"/>
              <a:t> -</a:t>
            </a:r>
            <a:r>
              <a:rPr lang="es-ES" dirty="0" err="1"/>
              <a:t>Name</a:t>
            </a:r>
            <a:r>
              <a:rPr lang="es-ES" dirty="0"/>
              <a:t> $</a:t>
            </a:r>
            <a:r>
              <a:rPr lang="es-ES" dirty="0" err="1"/>
              <a:t>Carpeta.Name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Get-SmbSession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4522061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0491F-641F-12FF-CE75-120CCD2C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CMDLTS DNS</a:t>
            </a:r>
            <a:endParaRPr lang="en-15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E74FB8-94D6-6418-BAD4-B559463A0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Get-DnsServerZone</a:t>
            </a:r>
            <a:r>
              <a:rPr lang="es-ES" dirty="0"/>
              <a:t> -</a:t>
            </a:r>
            <a:r>
              <a:rPr lang="es-ES" dirty="0" err="1"/>
              <a:t>ComputerName</a:t>
            </a:r>
            <a:r>
              <a:rPr lang="es-ES" dirty="0"/>
              <a:t> 192.168.1.3</a:t>
            </a:r>
          </a:p>
          <a:p>
            <a:endParaRPr lang="es-ES" dirty="0"/>
          </a:p>
          <a:p>
            <a:r>
              <a:rPr lang="es-ES" dirty="0" err="1"/>
              <a:t>Get-DnsServerResourceRecord</a:t>
            </a:r>
            <a:r>
              <a:rPr lang="es-ES" dirty="0"/>
              <a:t> -</a:t>
            </a:r>
            <a:r>
              <a:rPr lang="es-ES" dirty="0" err="1"/>
              <a:t>ZoneName</a:t>
            </a:r>
            <a:r>
              <a:rPr lang="es-ES" dirty="0"/>
              <a:t> $</a:t>
            </a:r>
            <a:r>
              <a:rPr lang="es-ES" dirty="0" err="1"/>
              <a:t>Zona.ZoneName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00960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0491F-641F-12FF-CE75-120CCD2C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33" y="593367"/>
            <a:ext cx="6997056" cy="1255200"/>
          </a:xfrm>
        </p:spPr>
        <p:txBody>
          <a:bodyPr/>
          <a:lstStyle/>
          <a:p>
            <a:r>
              <a:rPr lang="es-ES" dirty="0"/>
              <a:t>CMDLTS Servidor de impresión</a:t>
            </a:r>
            <a:endParaRPr lang="en-15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E74FB8-94D6-6418-BAD4-B559463A0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Get-PrinterPort</a:t>
            </a:r>
            <a:r>
              <a:rPr lang="es-ES" dirty="0"/>
              <a:t> -</a:t>
            </a:r>
            <a:r>
              <a:rPr lang="es-ES" dirty="0" err="1"/>
              <a:t>ComputerName</a:t>
            </a:r>
            <a:r>
              <a:rPr lang="es-ES" dirty="0"/>
              <a:t> 192.168.1.2</a:t>
            </a:r>
          </a:p>
          <a:p>
            <a:endParaRPr lang="es-ES" dirty="0"/>
          </a:p>
          <a:p>
            <a:r>
              <a:rPr lang="es-ES" dirty="0" err="1"/>
              <a:t>Get-PrinterDriver</a:t>
            </a:r>
            <a:r>
              <a:rPr lang="es-ES" dirty="0"/>
              <a:t> -</a:t>
            </a:r>
            <a:r>
              <a:rPr lang="es-ES" dirty="0" err="1"/>
              <a:t>ComputerName</a:t>
            </a:r>
            <a:r>
              <a:rPr lang="es-ES" dirty="0"/>
              <a:t> 192.168.1.2</a:t>
            </a:r>
          </a:p>
          <a:p>
            <a:endParaRPr lang="es-ES" dirty="0"/>
          </a:p>
          <a:p>
            <a:r>
              <a:rPr lang="es-ES" dirty="0" err="1"/>
              <a:t>Get-Printer</a:t>
            </a:r>
            <a:r>
              <a:rPr lang="es-ES" dirty="0"/>
              <a:t> -</a:t>
            </a:r>
            <a:r>
              <a:rPr lang="es-ES" dirty="0" err="1"/>
              <a:t>ComputerName</a:t>
            </a:r>
            <a:r>
              <a:rPr lang="es-ES" dirty="0"/>
              <a:t> 192.168.1.2</a:t>
            </a:r>
          </a:p>
          <a:p>
            <a:endParaRPr lang="es-ES" dirty="0"/>
          </a:p>
          <a:p>
            <a:r>
              <a:rPr lang="es-ES" dirty="0" err="1"/>
              <a:t>Get-Printjob</a:t>
            </a:r>
            <a:r>
              <a:rPr lang="es-ES" dirty="0"/>
              <a:t> -</a:t>
            </a:r>
            <a:r>
              <a:rPr lang="es-ES" dirty="0" err="1"/>
              <a:t>ComputerName</a:t>
            </a:r>
            <a:r>
              <a:rPr lang="es-ES" dirty="0"/>
              <a:t> 192.168.1.2 -</a:t>
            </a:r>
            <a:r>
              <a:rPr lang="es-ES" dirty="0" err="1"/>
              <a:t>PrinterName</a:t>
            </a:r>
            <a:r>
              <a:rPr lang="es-ES" dirty="0"/>
              <a:t> $</a:t>
            </a:r>
            <a:r>
              <a:rPr lang="es-ES" dirty="0" err="1"/>
              <a:t>Impresora.Name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721295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0491F-641F-12FF-CE75-120CCD2C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492" y="161219"/>
            <a:ext cx="6997056" cy="640447"/>
          </a:xfrm>
        </p:spPr>
        <p:txBody>
          <a:bodyPr/>
          <a:lstStyle/>
          <a:p>
            <a:r>
              <a:rPr lang="es-ES" dirty="0"/>
              <a:t>CMDLTS Sistemas</a:t>
            </a:r>
            <a:endParaRPr lang="en-15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E74FB8-94D6-6418-BAD4-B559463A0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01666"/>
            <a:ext cx="8663017" cy="3681200"/>
          </a:xfrm>
        </p:spPr>
        <p:txBody>
          <a:bodyPr/>
          <a:lstStyle/>
          <a:p>
            <a:r>
              <a:rPr lang="en-US" dirty="0"/>
              <a:t>Test-Connection $PC -Count 1 –Quiet</a:t>
            </a:r>
          </a:p>
          <a:p>
            <a:endParaRPr lang="en-US" dirty="0"/>
          </a:p>
          <a:p>
            <a:r>
              <a:rPr lang="es-ES" dirty="0" err="1"/>
              <a:t>Get-WmiObject</a:t>
            </a:r>
            <a:r>
              <a:rPr lang="es-ES" dirty="0"/>
              <a:t> -</a:t>
            </a:r>
            <a:r>
              <a:rPr lang="es-ES" dirty="0" err="1"/>
              <a:t>Class</a:t>
            </a:r>
            <a:r>
              <a:rPr lang="es-ES" dirty="0"/>
              <a:t> Win32_LogicalDisk | </a:t>
            </a:r>
            <a:r>
              <a:rPr lang="es-ES" dirty="0" err="1"/>
              <a:t>Where-Object</a:t>
            </a:r>
            <a:r>
              <a:rPr lang="es-ES" dirty="0"/>
              <a:t> {$.</a:t>
            </a:r>
            <a:r>
              <a:rPr lang="es-ES" dirty="0" err="1"/>
              <a:t>DeviceID</a:t>
            </a:r>
            <a:r>
              <a:rPr lang="es-ES" dirty="0"/>
              <a:t> -</a:t>
            </a:r>
            <a:r>
              <a:rPr lang="es-ES" dirty="0" err="1"/>
              <a:t>eq</a:t>
            </a:r>
            <a:r>
              <a:rPr lang="es-ES" dirty="0"/>
              <a:t> "C:"} | </a:t>
            </a:r>
            <a:r>
              <a:rPr lang="es-ES" dirty="0" err="1"/>
              <a:t>Select-Object</a:t>
            </a:r>
            <a:r>
              <a:rPr lang="es-ES" dirty="0"/>
              <a:t> -</a:t>
            </a:r>
            <a:r>
              <a:rPr lang="es-ES" dirty="0" err="1"/>
              <a:t>Property</a:t>
            </a:r>
            <a:r>
              <a:rPr lang="es-ES" dirty="0"/>
              <a:t> </a:t>
            </a:r>
            <a:r>
              <a:rPr lang="es-ES" dirty="0" err="1"/>
              <a:t>DeviceID</a:t>
            </a:r>
            <a:r>
              <a:rPr lang="es-ES" dirty="0"/>
              <a:t>, @{Name="Capacity";Expression={"{0:N2}" -f($.</a:t>
            </a:r>
            <a:r>
              <a:rPr lang="es-ES" dirty="0" err="1"/>
              <a:t>Size</a:t>
            </a:r>
            <a:r>
              <a:rPr lang="es-ES" dirty="0"/>
              <a:t>/1GB)}}, @{Name="FreeSpace";Expression={"{0:N2}" -F($_.</a:t>
            </a:r>
            <a:r>
              <a:rPr lang="es-ES" dirty="0" err="1"/>
              <a:t>FreeSpace</a:t>
            </a:r>
            <a:r>
              <a:rPr lang="es-ES" dirty="0"/>
              <a:t>/1GB)}}</a:t>
            </a:r>
          </a:p>
          <a:p>
            <a:endParaRPr lang="es-ES" dirty="0"/>
          </a:p>
          <a:p>
            <a:r>
              <a:rPr lang="en-US" dirty="0"/>
              <a:t>Get-Counter '\VM Processor(Total)% Processor Time' -</a:t>
            </a:r>
            <a:r>
              <a:rPr lang="en-US" dirty="0" err="1"/>
              <a:t>SampleInterval</a:t>
            </a:r>
            <a:r>
              <a:rPr lang="en-US" dirty="0"/>
              <a:t> 2 | Select-Object -</a:t>
            </a:r>
            <a:r>
              <a:rPr lang="en-US" dirty="0" err="1"/>
              <a:t>ExpandProperty</a:t>
            </a:r>
            <a:r>
              <a:rPr lang="en-US" dirty="0"/>
              <a:t> </a:t>
            </a:r>
            <a:r>
              <a:rPr lang="en-US" dirty="0" err="1"/>
              <a:t>CounterSamples</a:t>
            </a:r>
            <a:r>
              <a:rPr lang="en-US" dirty="0"/>
              <a:t> | Select-Object -Property Path, @{Name='CookedValue';Expression={$.CookedValue.ToString("0.00")}}: </a:t>
            </a:r>
          </a:p>
          <a:p>
            <a:endParaRPr lang="en-US" dirty="0"/>
          </a:p>
          <a:p>
            <a:r>
              <a:rPr lang="en-US" dirty="0"/>
              <a:t>(Get-</a:t>
            </a:r>
            <a:r>
              <a:rPr lang="en-US" dirty="0" err="1"/>
              <a:t>CimInstance</a:t>
            </a:r>
            <a:r>
              <a:rPr lang="en-US" dirty="0"/>
              <a:t> -</a:t>
            </a:r>
            <a:r>
              <a:rPr lang="en-US" dirty="0" err="1"/>
              <a:t>ClassName</a:t>
            </a:r>
            <a:r>
              <a:rPr lang="en-US" dirty="0"/>
              <a:t> </a:t>
            </a:r>
            <a:r>
              <a:rPr lang="en-US" dirty="0" err="1"/>
              <a:t>CIM_PhysicalMemory</a:t>
            </a:r>
            <a:r>
              <a:rPr lang="en-US" dirty="0"/>
              <a:t> | Measure-Object -Property Capacity -Sum).Sum / 1GB</a:t>
            </a:r>
          </a:p>
          <a:p>
            <a:endParaRPr lang="en-US" dirty="0"/>
          </a:p>
          <a:p>
            <a:r>
              <a:rPr lang="es-ES" dirty="0" err="1"/>
              <a:t>Get-CimInstance</a:t>
            </a:r>
            <a:r>
              <a:rPr lang="es-ES" dirty="0"/>
              <a:t> -</a:t>
            </a:r>
            <a:r>
              <a:rPr lang="es-ES" dirty="0" err="1"/>
              <a:t>ClassName</a:t>
            </a:r>
            <a:r>
              <a:rPr lang="es-ES" dirty="0"/>
              <a:t> Win32_OperatingSystem | </a:t>
            </a:r>
            <a:r>
              <a:rPr lang="es-ES" dirty="0" err="1"/>
              <a:t>Select-Object</a:t>
            </a:r>
            <a:r>
              <a:rPr lang="es-ES" dirty="0"/>
              <a:t> </a:t>
            </a:r>
            <a:r>
              <a:rPr lang="es-ES" dirty="0" err="1"/>
              <a:t>TotalVisibleMemorySize</a:t>
            </a:r>
            <a:r>
              <a:rPr lang="es-ES" dirty="0"/>
              <a:t>, </a:t>
            </a:r>
            <a:r>
              <a:rPr lang="es-ES" dirty="0" err="1"/>
              <a:t>FreePhysicalMemory</a:t>
            </a:r>
            <a:r>
              <a:rPr lang="es-ES" dirty="0"/>
              <a:t> | </a:t>
            </a:r>
            <a:r>
              <a:rPr lang="es-ES" dirty="0" err="1"/>
              <a:t>ForEach-Object</a:t>
            </a:r>
            <a:r>
              <a:rPr lang="es-ES" dirty="0"/>
              <a:t> {($.</a:t>
            </a:r>
            <a:r>
              <a:rPr lang="es-ES" dirty="0" err="1"/>
              <a:t>TotalVisibleMemorySize</a:t>
            </a:r>
            <a:r>
              <a:rPr lang="es-ES" dirty="0"/>
              <a:t> - $.</a:t>
            </a:r>
            <a:r>
              <a:rPr lang="es-ES" dirty="0" err="1"/>
              <a:t>FreePhysicalMemory</a:t>
            </a:r>
            <a:r>
              <a:rPr lang="es-ES" dirty="0"/>
              <a:t>) / 1MB}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562452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DFDF5C-D635-8FE6-BDB6-289738925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Creación del entorno virtual</a:t>
            </a:r>
            <a:endParaRPr lang="en-15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831D6C-6F56-70EB-F87B-7B0385395A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2926328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DFDF5C-D635-8FE6-BDB6-289738925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296" y="3819738"/>
            <a:ext cx="6691200" cy="798400"/>
          </a:xfrm>
        </p:spPr>
        <p:txBody>
          <a:bodyPr/>
          <a:lstStyle/>
          <a:p>
            <a:r>
              <a:rPr lang="es-ES" dirty="0"/>
              <a:t>Automatización de Scripts PowerShell</a:t>
            </a:r>
            <a:endParaRPr lang="en-15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831D6C-6F56-70EB-F87B-7B0385395A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0121280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496E9-18B2-5BF8-AD37-F99BE96B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Programador de tareas</a:t>
            </a:r>
            <a:endParaRPr lang="en-15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E29F041-328E-A1DE-318E-E93C0C469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41" y="2302177"/>
            <a:ext cx="3840480" cy="34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17A8F7E-433F-84BA-25D5-1632D0147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640" y="2302177"/>
            <a:ext cx="4370586" cy="3317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24347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DFDF5C-D635-8FE6-BDB6-289738925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296" y="3819738"/>
            <a:ext cx="6691200" cy="798400"/>
          </a:xfrm>
        </p:spPr>
        <p:txBody>
          <a:bodyPr/>
          <a:lstStyle/>
          <a:p>
            <a:r>
              <a:rPr lang="es-ES" dirty="0"/>
              <a:t>Creación de la página web</a:t>
            </a:r>
            <a:endParaRPr lang="en-15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831D6C-6F56-70EB-F87B-7B0385395A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379661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496E9-18B2-5BF8-AD37-F99BE96B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Página principal</a:t>
            </a:r>
            <a:endParaRPr lang="en-150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29D2E213-933D-A6CF-F04A-CE3F05871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32" y="1801846"/>
            <a:ext cx="6746535" cy="383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405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496E9-18B2-5BF8-AD37-F99BE96B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Página principal</a:t>
            </a:r>
            <a:endParaRPr lang="en-150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07D9BF2-9F82-AF07-F453-A627BCD13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33" y="1634403"/>
            <a:ext cx="5400040" cy="1525905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56121690-7750-6A0B-0E25-1F62EE095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33" y="3406457"/>
            <a:ext cx="5400040" cy="858520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E94B68E8-239A-35C9-9971-D1F4F5994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333" y="4511127"/>
            <a:ext cx="5400040" cy="142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084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496E9-18B2-5BF8-AD37-F99BE96B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Página principal</a:t>
            </a:r>
            <a:endParaRPr lang="en-150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39F8B49F-0E6D-2D7C-7A55-EFB71F93D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33" y="1649011"/>
            <a:ext cx="6702694" cy="426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861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496E9-18B2-5BF8-AD37-F99BE96B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Página principal</a:t>
            </a:r>
            <a:endParaRPr lang="en-150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A451BE54-FD14-6A38-24C2-EB34CB06A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33" y="2108290"/>
            <a:ext cx="6878059" cy="317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602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496E9-18B2-5BF8-AD37-F99BE96B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Página principal</a:t>
            </a:r>
            <a:endParaRPr lang="en-150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CA0C97CD-C24F-4FF9-0E9E-D4259019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33" y="1522916"/>
            <a:ext cx="5400040" cy="428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916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496E9-18B2-5BF8-AD37-F99BE96B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Página principal</a:t>
            </a:r>
            <a:endParaRPr lang="en-150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D5E9E396-5E8C-9C2C-7A82-E2983CAE3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338" y="2323584"/>
            <a:ext cx="7138409" cy="3591869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A2EC0369-6A23-D97C-030D-C701145F1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90" y="1637303"/>
            <a:ext cx="2268855" cy="496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948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FF7CC-EAE1-03EC-E7EB-398BFA8D1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33" y="593367"/>
            <a:ext cx="6269600" cy="740655"/>
          </a:xfrm>
        </p:spPr>
        <p:txBody>
          <a:bodyPr/>
          <a:lstStyle/>
          <a:p>
            <a:r>
              <a:rPr lang="es-ES" dirty="0"/>
              <a:t>Páginas de información</a:t>
            </a:r>
            <a:endParaRPr lang="en-150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AB8D301F-0D64-D978-9073-89501420B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32" y="2571324"/>
            <a:ext cx="7911279" cy="220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0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EF7586-4835-C374-E49C-88669254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Creación de VM con ESXI</a:t>
            </a:r>
            <a:endParaRPr lang="en-15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5D1D3B-ACA6-C468-BD4F-CFAFC42FE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43462" indent="-457200">
              <a:buFont typeface="+mj-lt"/>
              <a:buAutoNum type="arabicPeriod"/>
            </a:pPr>
            <a:r>
              <a:rPr lang="es-ES" dirty="0"/>
              <a:t>Acceso al servidor</a:t>
            </a:r>
          </a:p>
          <a:p>
            <a:pPr marL="643462" indent="-457200">
              <a:buFont typeface="+mj-lt"/>
              <a:buAutoNum type="arabicPeriod"/>
            </a:pPr>
            <a:r>
              <a:rPr lang="es-ES" dirty="0"/>
              <a:t>Seleccionar “Crear/Registrar máquina virtual”</a:t>
            </a:r>
          </a:p>
          <a:p>
            <a:pPr marL="643462" indent="-457200">
              <a:buFont typeface="+mj-lt"/>
              <a:buAutoNum type="arabicPeriod"/>
            </a:pPr>
            <a:r>
              <a:rPr lang="es-ES" dirty="0"/>
              <a:t>Elegir el tipo de creación</a:t>
            </a:r>
          </a:p>
          <a:p>
            <a:pPr marL="643462" indent="-457200">
              <a:buFont typeface="+mj-lt"/>
              <a:buAutoNum type="arabicPeriod"/>
            </a:pPr>
            <a:r>
              <a:rPr lang="es-ES" dirty="0"/>
              <a:t>Seleccionar el SO</a:t>
            </a:r>
          </a:p>
          <a:p>
            <a:pPr marL="643462" indent="-457200">
              <a:buFont typeface="+mj-lt"/>
              <a:buAutoNum type="arabicPeriod"/>
            </a:pPr>
            <a:r>
              <a:rPr lang="es-ES" dirty="0"/>
              <a:t>Seleccionar almacenamiento</a:t>
            </a:r>
          </a:p>
          <a:p>
            <a:pPr marL="643462" indent="-457200">
              <a:buFont typeface="+mj-lt"/>
              <a:buAutoNum type="arabicPeriod"/>
            </a:pPr>
            <a:r>
              <a:rPr lang="es-ES" dirty="0"/>
              <a:t>Personalizar la configuración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563754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FF7CC-EAE1-03EC-E7EB-398BFA8D1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33" y="593367"/>
            <a:ext cx="6269600" cy="740655"/>
          </a:xfrm>
        </p:spPr>
        <p:txBody>
          <a:bodyPr/>
          <a:lstStyle/>
          <a:p>
            <a:r>
              <a:rPr lang="es-ES" dirty="0"/>
              <a:t>Páginas de información</a:t>
            </a:r>
            <a:endParaRPr lang="en-150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E17D1212-90A9-31B1-51DF-A674308F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33" y="1609594"/>
            <a:ext cx="1783470" cy="4814461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F7E3B7F7-44AD-FF82-35A9-AC9B914CD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653" y="2652873"/>
            <a:ext cx="6664943" cy="239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493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25D83-F586-D068-8EBA-BDBE14842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256" y="3256067"/>
            <a:ext cx="7783488" cy="798400"/>
          </a:xfrm>
        </p:spPr>
        <p:txBody>
          <a:bodyPr/>
          <a:lstStyle/>
          <a:p>
            <a:r>
              <a:rPr lang="es-ES" dirty="0"/>
              <a:t>Acceso a los recursos del proyecto</a:t>
            </a:r>
            <a:endParaRPr lang="en-15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DC64F1-F379-B0A6-87B4-59C3DC442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172" y="4331384"/>
            <a:ext cx="7101656" cy="608017"/>
          </a:xfrm>
        </p:spPr>
        <p:txBody>
          <a:bodyPr/>
          <a:lstStyle/>
          <a:p>
            <a:r>
              <a:rPr lang="es-ES" dirty="0"/>
              <a:t>https://github.com/HypnoticX11/ProyectoGradoSuperior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104988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66F48-2EA4-3D62-CF99-6E9C4ED5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Muchas gracias</a:t>
            </a:r>
            <a:endParaRPr lang="en-15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A5DC558-4ABE-F7C5-711C-F86A02E2A4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845298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DCA8-A321-8DD5-5B28-4CF9A899A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33" y="593367"/>
            <a:ext cx="6269600" cy="709340"/>
          </a:xfrm>
        </p:spPr>
        <p:txBody>
          <a:bodyPr/>
          <a:lstStyle/>
          <a:p>
            <a:r>
              <a:rPr lang="es-ES" dirty="0"/>
              <a:t>Creación de VM con ESXI</a:t>
            </a:r>
            <a:endParaRPr lang="en-15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7EEFF0E-5907-AE61-795C-CD06EA37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72" y="2054625"/>
            <a:ext cx="4743364" cy="343871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90550E1-5040-3FD2-353C-35B2CF97E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991" y="2966549"/>
            <a:ext cx="5772525" cy="161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73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DCA8-A321-8DD5-5B28-4CF9A899A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33" y="593367"/>
            <a:ext cx="6269600" cy="709340"/>
          </a:xfrm>
        </p:spPr>
        <p:txBody>
          <a:bodyPr/>
          <a:lstStyle/>
          <a:p>
            <a:r>
              <a:rPr lang="es-ES" dirty="0"/>
              <a:t>Creación de VM con ESXI</a:t>
            </a:r>
            <a:endParaRPr lang="en-15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0AB8E8-5075-5F3E-958E-B7EFED8B7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01" y="2261743"/>
            <a:ext cx="5496878" cy="3482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5B3207B-DF06-057F-906E-38C271072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410" y="2234311"/>
            <a:ext cx="5576189" cy="3521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1497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DCA8-A321-8DD5-5B28-4CF9A899A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33" y="593367"/>
            <a:ext cx="6269600" cy="709340"/>
          </a:xfrm>
        </p:spPr>
        <p:txBody>
          <a:bodyPr/>
          <a:lstStyle/>
          <a:p>
            <a:r>
              <a:rPr lang="es-ES" dirty="0"/>
              <a:t>Creación de VM con ESXI</a:t>
            </a:r>
            <a:endParaRPr lang="en-15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973A679-9C04-DA93-8E9A-FBECEA7F8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86" y="2269548"/>
            <a:ext cx="5591605" cy="3540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0ACF83A-8794-3C44-4DD9-543E21B58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407" y="2262241"/>
            <a:ext cx="5591607" cy="3555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7960406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Background _ by Slidesgo</Template>
  <TotalTime>1859</TotalTime>
  <Words>660</Words>
  <Application>Microsoft Office PowerPoint</Application>
  <PresentationFormat>Panorámica</PresentationFormat>
  <Paragraphs>161</Paragraphs>
  <Slides>62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62</vt:i4>
      </vt:variant>
    </vt:vector>
  </HeadingPairs>
  <TitlesOfParts>
    <vt:vector size="70" baseType="lpstr">
      <vt:lpstr>Arial</vt:lpstr>
      <vt:lpstr>Calibri</vt:lpstr>
      <vt:lpstr>Montserrat</vt:lpstr>
      <vt:lpstr>Montserrat ExtraBold</vt:lpstr>
      <vt:lpstr>Proxima Nova</vt:lpstr>
      <vt:lpstr>Proxima Nova Semibold</vt:lpstr>
      <vt:lpstr>Futuristic Background by Slidesgo</vt:lpstr>
      <vt:lpstr>Slidesgo Final Pages</vt:lpstr>
      <vt:lpstr>Diseño e implementación de una red informática y sistema de monitorización de Servicios Windows</vt:lpstr>
      <vt:lpstr>ÍNDICE</vt:lpstr>
      <vt:lpstr>Recursos hardware  </vt:lpstr>
      <vt:lpstr>Presentación de PowerPoint</vt:lpstr>
      <vt:lpstr>Creación del entorno virtual</vt:lpstr>
      <vt:lpstr>Creación de VM con ESXI</vt:lpstr>
      <vt:lpstr>Creación de VM con ESXI</vt:lpstr>
      <vt:lpstr>Creación de VM con ESXI</vt:lpstr>
      <vt:lpstr>Creación de VM con ESXI</vt:lpstr>
      <vt:lpstr>Acceso desde Workstation</vt:lpstr>
      <vt:lpstr>Sistemas Operativos</vt:lpstr>
      <vt:lpstr>Instalación de los SO</vt:lpstr>
      <vt:lpstr>Comunicación entre sites</vt:lpstr>
      <vt:lpstr>Configuración de los firewalls</vt:lpstr>
      <vt:lpstr>Configuración del Enrutador</vt:lpstr>
      <vt:lpstr>Instalación y Configuración de Servicios</vt:lpstr>
      <vt:lpstr>Servicios Instalados</vt:lpstr>
      <vt:lpstr>Replicación de AD y MySQL</vt:lpstr>
      <vt:lpstr>Replicación de AD</vt:lpstr>
      <vt:lpstr>Replicación de AD</vt:lpstr>
      <vt:lpstr>Replicación de AD</vt:lpstr>
      <vt:lpstr>Replicación de AD</vt:lpstr>
      <vt:lpstr>Replicación de MySQL</vt:lpstr>
      <vt:lpstr>Replicación de MySQL</vt:lpstr>
      <vt:lpstr>Replicación de MySQL</vt:lpstr>
      <vt:lpstr>Replicación de MySQL</vt:lpstr>
      <vt:lpstr>Creación de bases de datos SQL</vt:lpstr>
      <vt:lpstr>Creación de una BBDD</vt:lpstr>
      <vt:lpstr>Creación de una Tabla</vt:lpstr>
      <vt:lpstr>BBDD INFO_AD</vt:lpstr>
      <vt:lpstr>BBDD INFO_CARPETAS_COMPARTIDAS</vt:lpstr>
      <vt:lpstr>BBDD INFO_DHCP</vt:lpstr>
      <vt:lpstr>BBDD INFO_DNS</vt:lpstr>
      <vt:lpstr>BBDD INFO_EQUIPOS</vt:lpstr>
      <vt:lpstr>BBDD INFO_IMPRESORAS</vt:lpstr>
      <vt:lpstr>Logs BBDD</vt:lpstr>
      <vt:lpstr>Ruta y formato</vt:lpstr>
      <vt:lpstr>Creación de los procedimientos</vt:lpstr>
      <vt:lpstr>Creación de los procedimientos</vt:lpstr>
      <vt:lpstr>Acceso a logs</vt:lpstr>
      <vt:lpstr>Creación de scripts Powershell</vt:lpstr>
      <vt:lpstr>Conector .NET</vt:lpstr>
      <vt:lpstr>Conexión con la base de datos</vt:lpstr>
      <vt:lpstr>CMDLTS AD</vt:lpstr>
      <vt:lpstr>CMDLTS DHCP</vt:lpstr>
      <vt:lpstr>CMDLTS Carpetas Compartidas</vt:lpstr>
      <vt:lpstr>CMDLTS DNS</vt:lpstr>
      <vt:lpstr>CMDLTS Servidor de impresión</vt:lpstr>
      <vt:lpstr>CMDLTS Sistemas</vt:lpstr>
      <vt:lpstr>Automatización de Scripts PowerShell</vt:lpstr>
      <vt:lpstr>Programador de tareas</vt:lpstr>
      <vt:lpstr>Creación de la página web</vt:lpstr>
      <vt:lpstr>Página principal</vt:lpstr>
      <vt:lpstr>Página principal</vt:lpstr>
      <vt:lpstr>Página principal</vt:lpstr>
      <vt:lpstr>Página principal</vt:lpstr>
      <vt:lpstr>Página principal</vt:lpstr>
      <vt:lpstr>Página principal</vt:lpstr>
      <vt:lpstr>Páginas de información</vt:lpstr>
      <vt:lpstr>Páginas de información</vt:lpstr>
      <vt:lpstr>Acceso a los recursos del proyecto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e implementación de una red informática y sistema de monitorización de Servicios Windows</dc:title>
  <dc:creator>Diego Prieto</dc:creator>
  <cp:lastModifiedBy>Diego Prieto</cp:lastModifiedBy>
  <cp:revision>13</cp:revision>
  <dcterms:created xsi:type="dcterms:W3CDTF">2023-05-29T20:50:18Z</dcterms:created>
  <dcterms:modified xsi:type="dcterms:W3CDTF">2023-06-18T21:05:04Z</dcterms:modified>
</cp:coreProperties>
</file>